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148840"/>
            <a:ext cx="1036289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微软雅黑"/>
              </a:defRPr>
            </a:pPr>
            <a:r>
              <a:t>立大志</a:t>
            </a:r>
          </a:p>
        </p:txBody>
      </p:sp>
      <p:sp>
        <p:nvSpPr>
          <p:cNvPr id="3" name="Rectangle 2"/>
          <p:cNvSpPr/>
          <p:nvPr/>
        </p:nvSpPr>
        <p:spPr>
          <a:xfrm>
            <a:off x="2438339" y="3017520"/>
            <a:ext cx="7315017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3200400"/>
            <a:ext cx="103628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00" b="0">
                <a:solidFill>
                  <a:srgbClr val="DADAE2"/>
                </a:solidFill>
                <a:latin typeface="微软雅黑"/>
              </a:defRPr>
            </a:pPr>
            <a:r>
              <a:t>从认知科学看创新力的来源 · 中篇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7315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3795B"/>
                </a:solidFill>
                <a:latin typeface="微软雅黑"/>
              </a:defRPr>
            </a:pPr>
            <a:r>
              <a:t>中篇·引入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0058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创新力的认知链条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80" y="1554480"/>
            <a:ext cx="9753356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82880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上篇核心：创新力不是天生的、不是胡思乱想、不是靠上课训练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本篇视角：从认知科学和学习理论，一层一层往里看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核心观点：普通人的创新力来自“长期刻意进步后的自然溢出”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本篇结构：四层认知——提问 → 深度 → 进步 → 志向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7315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B42318"/>
                </a:solidFill>
                <a:latin typeface="微软雅黑"/>
              </a:defRPr>
            </a:pPr>
            <a:r>
              <a:t>第一层·重新定义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0058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创新力 = 提出高质量问题的能力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80" y="1554480"/>
            <a:ext cx="9753356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828800"/>
            <a:ext cx="10058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所有创新都始于一个“别人没问过的问题”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爱因斯坦追问光束 → 相对论；乔布斯追问简洁 → iPhone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解答能力解决“已知”，提问能力探索“未知”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高质量问题的唯一前提：在某个方向上钻研得足够深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7315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B42318"/>
                </a:solidFill>
                <a:latin typeface="微软雅黑"/>
              </a:defRPr>
            </a:pPr>
            <a:r>
              <a:t>第二层·深度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0058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只有深度才能问出精准问题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80" y="1554480"/>
            <a:ext cx="9753356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828800"/>
            <a:ext cx="10058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门外汉的问题：大、空、泛——谁都能问，没人能回答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深耕者的问题：小、准、狠——只有他问得出，问出来就是机会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创新的本质：在“够深”的地方，问出“够准”的问题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普通人的创新不是灵光一现，是深度足够后的“自然溢出”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7315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B42318"/>
                </a:solidFill>
                <a:latin typeface="微软雅黑"/>
              </a:defRPr>
            </a:pPr>
            <a:r>
              <a:t>第三层·进步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0058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进步 ≠ 重复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80" y="1554480"/>
            <a:ext cx="9753356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828800"/>
            <a:ext cx="10058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rPr sz="2200" b="0">
                <a:solidFill>
                  <a:srgbClr val="1E293B"/>
                </a:solidFill>
                <a:latin typeface="微软雅黑"/>
              </a:rPr>
              <a:t>•  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99%的努力是“重复劳动”——做完没有“长”什么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rPr sz="2200" b="0">
                <a:solidFill>
                  <a:srgbClr val="1E293B"/>
                </a:solidFill>
                <a:latin typeface="微软雅黑"/>
              </a:rPr>
              <a:t>•  </a:t>
            </a:r>
            <a:r>
              <a:rPr sz="2200" b="0">
                <a:solidFill>
                  <a:srgbClr val="B7791F"/>
                </a:solidFill>
                <a:latin typeface="微软雅黑"/>
              </a:rPr>
              <a:t>刻意进步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：每天针对“不够好”调整，比昨天好1%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持续进步是“质”的迭代，不是“量”的累积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真正的复盘：追问“下次怎么比这次好1%？”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7315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B42318"/>
                </a:solidFill>
                <a:latin typeface="微软雅黑"/>
              </a:defRPr>
            </a:pPr>
            <a:r>
              <a:t>第四层·志向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0058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志向 = 卡住了也不放弃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80" y="1554480"/>
            <a:ext cx="9753356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828800"/>
            <a:ext cx="10058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rPr sz="2200" b="0">
                <a:solidFill>
                  <a:srgbClr val="1E293B"/>
                </a:solidFill>
                <a:latin typeface="微软雅黑"/>
              </a:rPr>
              <a:t>•  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无志向者：卡住 → 换方向 → 永远在“入门”，无法进入深度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rPr sz="2200" b="0">
                <a:solidFill>
                  <a:srgbClr val="1E293B"/>
                </a:solidFill>
                <a:latin typeface="微软雅黑"/>
              </a:rPr>
              <a:t>•  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有志向者：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卡住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 → </a:t>
            </a:r>
            <a:r>
              <a:rPr sz="2200" b="0">
                <a:solidFill>
                  <a:srgbClr val="B7791F"/>
                </a:solidFill>
                <a:latin typeface="微软雅黑"/>
              </a:rPr>
              <a:t>深挖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 → </a:t>
            </a:r>
            <a:r>
              <a:rPr sz="2200" b="0">
                <a:solidFill>
                  <a:srgbClr val="13795B"/>
                </a:solidFill>
                <a:latin typeface="微软雅黑"/>
              </a:rPr>
              <a:t>突破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 → 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再卡住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 → </a:t>
            </a:r>
            <a:r>
              <a:rPr sz="2200" b="0">
                <a:solidFill>
                  <a:srgbClr val="B7791F"/>
                </a:solidFill>
                <a:latin typeface="微软雅黑"/>
              </a:rPr>
              <a:t>再深挖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 → </a:t>
            </a:r>
            <a:r>
              <a:rPr sz="2200" b="0">
                <a:solidFill>
                  <a:srgbClr val="13795B"/>
                </a:solidFill>
                <a:latin typeface="微软雅黑"/>
              </a:rPr>
              <a:t>再突破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志向告诉你：只有挖到足够深，才能看到别人看不到的风景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rPr sz="2200" b="0">
                <a:solidFill>
                  <a:srgbClr val="1E293B"/>
                </a:solidFill>
                <a:latin typeface="微软雅黑"/>
              </a:rPr>
              <a:t>•  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创新力在“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卡住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→</a:t>
            </a:r>
            <a:r>
              <a:rPr sz="2200" b="0">
                <a:solidFill>
                  <a:srgbClr val="B7791F"/>
                </a:solidFill>
                <a:latin typeface="微软雅黑"/>
              </a:rPr>
              <a:t>深挖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→</a:t>
            </a:r>
            <a:r>
              <a:rPr sz="2200" b="0">
                <a:solidFill>
                  <a:srgbClr val="13795B"/>
                </a:solidFill>
                <a:latin typeface="微软雅黑"/>
              </a:rPr>
              <a:t>突破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”的循环中长出来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7315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3795B"/>
                </a:solidFill>
                <a:latin typeface="微软雅黑"/>
              </a:defRPr>
            </a:pPr>
            <a:r>
              <a:t>全景·总结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0058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从提问到志向的完整链条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80" y="1554480"/>
            <a:ext cx="9753356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1569567" y="1920240"/>
            <a:ext cx="1554480" cy="502920"/>
          </a:xfrm>
          <a:prstGeom prst="round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E293B"/>
                </a:solidFill>
                <a:latin typeface="微软雅黑"/>
              </a:defRPr>
            </a:pPr>
            <a:r>
              <a:t>提问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33191" y="1920240"/>
            <a:ext cx="3200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1D4ED8"/>
                </a:solidFill>
                <a:latin typeface="微软雅黑"/>
              </a:defRPr>
            </a:pPr>
            <a:r>
              <a:t>→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444087" y="1920240"/>
            <a:ext cx="1554480" cy="502920"/>
          </a:xfrm>
          <a:prstGeom prst="round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E293B"/>
                </a:solidFill>
                <a:latin typeface="微软雅黑"/>
              </a:defRPr>
            </a:pPr>
            <a:r>
              <a:t>高质量提问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07711" y="1920240"/>
            <a:ext cx="3200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1D4ED8"/>
                </a:solidFill>
                <a:latin typeface="微软雅黑"/>
              </a:defRPr>
            </a:pPr>
            <a:r>
              <a:t>→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318607" y="1920240"/>
            <a:ext cx="1554480" cy="502920"/>
          </a:xfrm>
          <a:prstGeom prst="round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E293B"/>
                </a:solidFill>
                <a:latin typeface="微软雅黑"/>
              </a:defRPr>
            </a:pPr>
            <a:r>
              <a:t>深度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82231" y="1920240"/>
            <a:ext cx="3200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1D4ED8"/>
                </a:solidFill>
                <a:latin typeface="微软雅黑"/>
              </a:defRPr>
            </a:pPr>
            <a:r>
              <a:t>→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193127" y="1920240"/>
            <a:ext cx="1554480" cy="502920"/>
          </a:xfrm>
          <a:prstGeom prst="round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E293B"/>
                </a:solidFill>
                <a:latin typeface="微软雅黑"/>
              </a:defRPr>
            </a:pPr>
            <a:r>
              <a:t>刻意进步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756751" y="1920240"/>
            <a:ext cx="3200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1D4ED8"/>
                </a:solidFill>
                <a:latin typeface="微软雅黑"/>
              </a:defRPr>
            </a:pPr>
            <a:r>
              <a:t>→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067647" y="1920240"/>
            <a:ext cx="1554480" cy="502920"/>
          </a:xfrm>
          <a:prstGeom prst="round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E293B"/>
                </a:solidFill>
                <a:latin typeface="微软雅黑"/>
              </a:defRPr>
            </a:pPr>
            <a:r>
              <a:t>志向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569567" y="2606040"/>
            <a:ext cx="1554480" cy="502920"/>
          </a:xfrm>
          <a:prstGeom prst="round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E293B"/>
                </a:solidFill>
                <a:latin typeface="微软雅黑"/>
              </a:defRPr>
            </a:pPr>
            <a:r>
              <a:t>志向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33191" y="2606040"/>
            <a:ext cx="3200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1D4ED8"/>
                </a:solidFill>
                <a:latin typeface="微软雅黑"/>
              </a:defRPr>
            </a:pPr>
            <a:r>
              <a:t>→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444087" y="2606040"/>
            <a:ext cx="1554480" cy="502920"/>
          </a:xfrm>
          <a:prstGeom prst="round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E293B"/>
                </a:solidFill>
                <a:latin typeface="微软雅黑"/>
              </a:defRPr>
            </a:pPr>
            <a:r>
              <a:t>刻意进步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07711" y="2606040"/>
            <a:ext cx="3200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1D4ED8"/>
                </a:solidFill>
                <a:latin typeface="微软雅黑"/>
              </a:defRPr>
            </a:pPr>
            <a:r>
              <a:t>→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318607" y="2606040"/>
            <a:ext cx="1554480" cy="502920"/>
          </a:xfrm>
          <a:prstGeom prst="round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E293B"/>
                </a:solidFill>
                <a:latin typeface="微软雅黑"/>
              </a:defRPr>
            </a:pPr>
            <a:r>
              <a:t>深度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2231" y="2606040"/>
            <a:ext cx="3200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1D4ED8"/>
                </a:solidFill>
                <a:latin typeface="微软雅黑"/>
              </a:defRPr>
            </a:pPr>
            <a:r>
              <a:t>→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193127" y="2606040"/>
            <a:ext cx="1554480" cy="502920"/>
          </a:xfrm>
          <a:prstGeom prst="round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E293B"/>
                </a:solidFill>
                <a:latin typeface="微软雅黑"/>
              </a:defRPr>
            </a:pPr>
            <a:r>
              <a:t>高质量问题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756751" y="2606040"/>
            <a:ext cx="3200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1D4ED8"/>
                </a:solidFill>
                <a:latin typeface="微软雅黑"/>
              </a:defRPr>
            </a:pPr>
            <a:r>
              <a:t>→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067647" y="2606040"/>
            <a:ext cx="1554480" cy="502920"/>
          </a:xfrm>
          <a:prstGeom prst="round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13795B"/>
                </a:solidFill>
                <a:latin typeface="微软雅黑"/>
              </a:defRPr>
            </a:pPr>
            <a:r>
              <a:t>创新力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280" y="3383280"/>
            <a:ext cx="10058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提问 ← 高质量提问 ← 深度 ← 刻意进步 ← 志向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志向 → 刻意进步 → 深度 → 高质量问题 → 创新力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链条断裂点：99%的人卡在“志向”这一步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t>•  有志向的孩子：自己挖答案；无志向的孩子：永远等别人给答案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3047923" y="2057400"/>
            <a:ext cx="6095847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2377440"/>
            <a:ext cx="9448495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微软雅黑"/>
              </a:defRPr>
              <a:lnSpc>
                <a:spcPct val="180000"/>
              </a:lnSpc>
            </a:pPr>
            <a:r>
              <a:t>普通人的创新力，不来自灵光一现，</a:t>
            </a:r>
          </a:p>
          <a:p>
            <a:pPr algn="ctr">
              <a:defRPr sz="2800" b="1">
                <a:solidFill>
                  <a:srgbClr val="B7791F"/>
                </a:solidFill>
                <a:latin typeface="微软雅黑"/>
              </a:defRPr>
              <a:lnSpc>
                <a:spcPct val="180000"/>
              </a:lnSpc>
            </a:pPr>
            <a:r>
              <a:t>而来自在一个方向上长期刻意进步后的自然溢出。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7923" y="4343400"/>
            <a:ext cx="6095847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13716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下篇预告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2194560"/>
            <a:ext cx="100584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rPr sz="2200" b="0">
                <a:solidFill>
                  <a:srgbClr val="1E293B"/>
                </a:solidFill>
                <a:latin typeface="微软雅黑"/>
              </a:rPr>
              <a:t>•  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有志向 vs 没有志向的孩子，创新力差别多大？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00"/>
              </a:spcAft>
            </a:pPr>
            <a:r>
              <a:rPr sz="2200" b="0">
                <a:solidFill>
                  <a:srgbClr val="1E293B"/>
                </a:solidFill>
                <a:latin typeface="微软雅黑"/>
              </a:rPr>
              <a:t>   ——</a:t>
            </a:r>
            <a:r>
              <a:rPr sz="2200" b="0">
                <a:solidFill>
                  <a:srgbClr val="B7791F"/>
                </a:solidFill>
                <a:latin typeface="微软雅黑"/>
              </a:rPr>
              <a:t>“自己挖出答案”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和</a:t>
            </a:r>
            <a:r>
              <a:rPr sz="2200" b="0">
                <a:solidFill>
                  <a:srgbClr val="B7791F"/>
                </a:solidFill>
                <a:latin typeface="微软雅黑"/>
              </a:rPr>
              <a:t>“永远等别人给答案”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的差别。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4572000"/>
            <a:ext cx="85340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1D4ED8"/>
                </a:solidFill>
                <a:latin typeface="微软雅黑"/>
              </a:defRPr>
            </a:pPr>
            <a:r>
              <a:t>关注立大志，培养创新力从立志开始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2847" y="5120640"/>
            <a:ext cx="2286000" cy="3810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